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Proxima Nova"/>
      <p:regular r:id="rId27"/>
      <p:bold r:id="rId28"/>
      <p:italic r:id="rId29"/>
      <p:boldItalic r:id="rId30"/>
    </p:embeddedFont>
    <p:embeddedFont>
      <p:font typeface="Montserrat"/>
      <p:regular r:id="rId31"/>
      <p:bold r:id="rId32"/>
      <p:italic r:id="rId33"/>
      <p:boldItalic r:id="rId34"/>
    </p:embeddedFont>
    <p:embeddedFont>
      <p:font typeface="Lato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ProximaNova-bold.fntdata"/><Relationship Id="rId27" Type="http://schemas.openxmlformats.org/officeDocument/2006/relationships/font" Target="fonts/ProximaNova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roximaNova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regular.fntdata"/><Relationship Id="rId30" Type="http://schemas.openxmlformats.org/officeDocument/2006/relationships/font" Target="fonts/ProximaNova-boldItalic.fntdata"/><Relationship Id="rId11" Type="http://schemas.openxmlformats.org/officeDocument/2006/relationships/slide" Target="slides/slide6.xml"/><Relationship Id="rId33" Type="http://schemas.openxmlformats.org/officeDocument/2006/relationships/font" Target="fonts/Montserrat-italic.fntdata"/><Relationship Id="rId10" Type="http://schemas.openxmlformats.org/officeDocument/2006/relationships/slide" Target="slides/slide5.xml"/><Relationship Id="rId32" Type="http://schemas.openxmlformats.org/officeDocument/2006/relationships/font" Target="fonts/Montserrat-bold.fntdata"/><Relationship Id="rId13" Type="http://schemas.openxmlformats.org/officeDocument/2006/relationships/slide" Target="slides/slide8.xml"/><Relationship Id="rId35" Type="http://schemas.openxmlformats.org/officeDocument/2006/relationships/font" Target="fonts/Lato-regular.fntdata"/><Relationship Id="rId12" Type="http://schemas.openxmlformats.org/officeDocument/2006/relationships/slide" Target="slides/slide7.xml"/><Relationship Id="rId34" Type="http://schemas.openxmlformats.org/officeDocument/2006/relationships/font" Target="fonts/Montserrat-boldItalic.fntdata"/><Relationship Id="rId15" Type="http://schemas.openxmlformats.org/officeDocument/2006/relationships/slide" Target="slides/slide10.xml"/><Relationship Id="rId37" Type="http://schemas.openxmlformats.org/officeDocument/2006/relationships/font" Target="fonts/Lato-italic.fntdata"/><Relationship Id="rId14" Type="http://schemas.openxmlformats.org/officeDocument/2006/relationships/slide" Target="slides/slide9.xml"/><Relationship Id="rId36" Type="http://schemas.openxmlformats.org/officeDocument/2006/relationships/font" Target="fonts/Lato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Lato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6a3cdc59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56a3cdc59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56a3cdc59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56a3cdc59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5129aa359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5129aa359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12a9f8aa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512a9f8aa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5129aa359b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5129aa359b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6a387e2d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6a387e2d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512b5122e1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512b5122e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512b5122e1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512b5122e1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513300a29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513300a29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512a9f8aaa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512a9f8aa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12a9f8aaa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12a9f8aa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56a387e2dc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56a387e2dc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56a387e2d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56a387e2d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6c2d6ff7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6c2d6ff7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512b5122e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512b5122e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56a387e2d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56a387e2d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12b5122e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12b5122e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12b5122e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12b5122e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6a387e2dc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56a387e2dc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6c4ba7194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6c4ba719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Relationship Id="rId4" Type="http://schemas.openxmlformats.org/officeDocument/2006/relationships/image" Target="../media/image1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1.png"/><Relationship Id="rId7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theoceancleanup.com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Pacific Garbage Patch Cleanup C3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CAD Model</a:t>
            </a:r>
            <a:endParaRPr/>
          </a:p>
        </p:txBody>
      </p:sp>
      <p:pic>
        <p:nvPicPr>
          <p:cNvPr id="213" name="Google Shape;21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4113" y="857650"/>
            <a:ext cx="5375774" cy="376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2"/>
          <p:cNvSpPr txBox="1"/>
          <p:nvPr/>
        </p:nvSpPr>
        <p:spPr>
          <a:xfrm>
            <a:off x="7076200" y="4626050"/>
            <a:ext cx="19686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Salman Alotaibi</a:t>
            </a: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10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5" name="Google Shape;215;p22"/>
          <p:cNvSpPr txBox="1"/>
          <p:nvPr/>
        </p:nvSpPr>
        <p:spPr>
          <a:xfrm>
            <a:off x="6267225" y="976050"/>
            <a:ext cx="809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Camera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6" name="Google Shape;216;p22"/>
          <p:cNvSpPr txBox="1"/>
          <p:nvPr/>
        </p:nvSpPr>
        <p:spPr>
          <a:xfrm>
            <a:off x="3146475" y="956850"/>
            <a:ext cx="11301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Solar Panels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7" name="Google Shape;217;p22"/>
          <p:cNvSpPr txBox="1"/>
          <p:nvPr/>
        </p:nvSpPr>
        <p:spPr>
          <a:xfrm>
            <a:off x="6061750" y="4122500"/>
            <a:ext cx="899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Boat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8" name="Google Shape;218;p22"/>
          <p:cNvSpPr txBox="1"/>
          <p:nvPr/>
        </p:nvSpPr>
        <p:spPr>
          <a:xfrm>
            <a:off x="6267225" y="3544575"/>
            <a:ext cx="809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Platform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19" name="Google Shape;219;p22"/>
          <p:cNvCxnSpPr>
            <a:stCxn id="216" idx="3"/>
          </p:cNvCxnSpPr>
          <p:nvPr/>
        </p:nvCxnSpPr>
        <p:spPr>
          <a:xfrm>
            <a:off x="4276575" y="1143000"/>
            <a:ext cx="475500" cy="347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  <a:effectLst>
            <a:outerShdw rotWithShape="0" algn="bl" dir="5400000" dist="19050">
              <a:srgbClr val="000000"/>
            </a:outerShdw>
          </a:effectLst>
        </p:spPr>
      </p:cxnSp>
      <p:cxnSp>
        <p:nvCxnSpPr>
          <p:cNvPr id="220" name="Google Shape;220;p22"/>
          <p:cNvCxnSpPr>
            <a:stCxn id="215" idx="2"/>
          </p:cNvCxnSpPr>
          <p:nvPr/>
        </p:nvCxnSpPr>
        <p:spPr>
          <a:xfrm flipH="1">
            <a:off x="5458275" y="1309950"/>
            <a:ext cx="1213500" cy="475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  <a:effectLst>
            <a:outerShdw rotWithShape="0" algn="bl" dir="5400000" dist="19050">
              <a:srgbClr val="000000"/>
            </a:outerShdw>
          </a:effectLst>
        </p:spPr>
      </p:cxnSp>
      <p:cxnSp>
        <p:nvCxnSpPr>
          <p:cNvPr id="221" name="Google Shape;221;p22"/>
          <p:cNvCxnSpPr>
            <a:stCxn id="218" idx="0"/>
          </p:cNvCxnSpPr>
          <p:nvPr/>
        </p:nvCxnSpPr>
        <p:spPr>
          <a:xfrm rot="10800000">
            <a:off x="6357075" y="2452875"/>
            <a:ext cx="314700" cy="1091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  <a:effectLst>
            <a:outerShdw rotWithShape="0" algn="bl" dir="5400000" dist="9525">
              <a:schemeClr val="dk1"/>
            </a:outerShdw>
          </a:effectLst>
        </p:spPr>
      </p:cxnSp>
      <p:cxnSp>
        <p:nvCxnSpPr>
          <p:cNvPr id="222" name="Google Shape;222;p22"/>
          <p:cNvCxnSpPr>
            <a:stCxn id="217" idx="1"/>
          </p:cNvCxnSpPr>
          <p:nvPr/>
        </p:nvCxnSpPr>
        <p:spPr>
          <a:xfrm rot="10800000">
            <a:off x="5573650" y="3441950"/>
            <a:ext cx="488100" cy="847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  <a:effectLst>
            <a:outerShdw rotWithShape="0" algn="bl" dir="5400000" dist="19050">
              <a:srgbClr val="000000"/>
            </a:outerShdw>
          </a:effectLst>
        </p:spPr>
      </p:cxnSp>
      <p:sp>
        <p:nvSpPr>
          <p:cNvPr id="223" name="Google Shape;223;p22"/>
          <p:cNvSpPr txBox="1"/>
          <p:nvPr/>
        </p:nvSpPr>
        <p:spPr>
          <a:xfrm>
            <a:off x="2491700" y="4626050"/>
            <a:ext cx="3412500" cy="2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Figure 5: Fully Assembled CAD Model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Grabber Assembly </a:t>
            </a:r>
            <a:r>
              <a:rPr lang="en"/>
              <a:t>CAD</a:t>
            </a:r>
            <a:endParaRPr/>
          </a:p>
        </p:txBody>
      </p:sp>
      <p:sp>
        <p:nvSpPr>
          <p:cNvPr id="229" name="Google Shape;229;p23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Final CAD Drawn Parts</a:t>
            </a:r>
            <a:endParaRPr/>
          </a:p>
        </p:txBody>
      </p:sp>
      <p:pic>
        <p:nvPicPr>
          <p:cNvPr id="230" name="Google Shape;2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750" y="1337525"/>
            <a:ext cx="4091000" cy="32588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1" name="Google Shape;23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4225" y="1337525"/>
            <a:ext cx="4468951" cy="32588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</p:pic>
      <p:sp>
        <p:nvSpPr>
          <p:cNvPr id="232" name="Google Shape;232;p23"/>
          <p:cNvSpPr txBox="1"/>
          <p:nvPr/>
        </p:nvSpPr>
        <p:spPr>
          <a:xfrm>
            <a:off x="7252850" y="4626050"/>
            <a:ext cx="17922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Stephen Sauder 11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3" name="Google Shape;233;p23"/>
          <p:cNvSpPr txBox="1"/>
          <p:nvPr/>
        </p:nvSpPr>
        <p:spPr>
          <a:xfrm>
            <a:off x="860450" y="1610600"/>
            <a:ext cx="7707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Gearbox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34" name="Google Shape;234;p23"/>
          <p:cNvCxnSpPr>
            <a:stCxn id="233" idx="3"/>
          </p:cNvCxnSpPr>
          <p:nvPr/>
        </p:nvCxnSpPr>
        <p:spPr>
          <a:xfrm>
            <a:off x="1631150" y="1802000"/>
            <a:ext cx="623700" cy="265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  <a:effectLst>
            <a:outerShdw rotWithShape="0" algn="bl" dir="5400000" dist="19050">
              <a:srgbClr val="000000"/>
            </a:outerShdw>
          </a:effectLst>
        </p:spPr>
      </p:cxnSp>
      <p:sp>
        <p:nvSpPr>
          <p:cNvPr id="235" name="Google Shape;235;p23"/>
          <p:cNvSpPr txBox="1"/>
          <p:nvPr/>
        </p:nvSpPr>
        <p:spPr>
          <a:xfrm>
            <a:off x="3043625" y="4095950"/>
            <a:ext cx="1101300" cy="382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Grabber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6" name="Google Shape;236;p23"/>
          <p:cNvSpPr txBox="1"/>
          <p:nvPr/>
        </p:nvSpPr>
        <p:spPr>
          <a:xfrm>
            <a:off x="3248450" y="2133600"/>
            <a:ext cx="6813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Shaft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37" name="Google Shape;237;p23"/>
          <p:cNvCxnSpPr>
            <a:stCxn id="236" idx="0"/>
          </p:cNvCxnSpPr>
          <p:nvPr/>
        </p:nvCxnSpPr>
        <p:spPr>
          <a:xfrm rot="10800000">
            <a:off x="3572300" y="1766400"/>
            <a:ext cx="16800" cy="367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  <a:effectLst>
            <a:outerShdw rotWithShape="0" algn="bl" dir="5400000" dist="9525">
              <a:srgbClr val="000000"/>
            </a:outerShdw>
          </a:effectLst>
        </p:spPr>
      </p:cxnSp>
      <p:cxnSp>
        <p:nvCxnSpPr>
          <p:cNvPr id="238" name="Google Shape;238;p23"/>
          <p:cNvCxnSpPr>
            <a:stCxn id="235" idx="1"/>
          </p:cNvCxnSpPr>
          <p:nvPr/>
        </p:nvCxnSpPr>
        <p:spPr>
          <a:xfrm rot="10800000">
            <a:off x="2504225" y="3914750"/>
            <a:ext cx="539400" cy="372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  <a:effectLst>
            <a:outerShdw rotWithShape="0" algn="bl" dir="5400000" dist="9525">
              <a:srgbClr val="000000"/>
            </a:outerShdw>
          </a:effectLst>
        </p:spPr>
      </p:cxnSp>
      <p:sp>
        <p:nvSpPr>
          <p:cNvPr id="239" name="Google Shape;239;p23"/>
          <p:cNvSpPr txBox="1"/>
          <p:nvPr/>
        </p:nvSpPr>
        <p:spPr>
          <a:xfrm>
            <a:off x="6485550" y="1489750"/>
            <a:ext cx="11172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Pinion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40" name="Google Shape;240;p23"/>
          <p:cNvCxnSpPr>
            <a:stCxn id="239" idx="2"/>
          </p:cNvCxnSpPr>
          <p:nvPr/>
        </p:nvCxnSpPr>
        <p:spPr>
          <a:xfrm flipH="1">
            <a:off x="6922350" y="1823650"/>
            <a:ext cx="121800" cy="654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  <a:effectLst>
            <a:outerShdw rotWithShape="0" algn="bl" dir="5400000" dist="19050">
              <a:srgbClr val="000000"/>
            </a:outerShdw>
          </a:effectLst>
        </p:spPr>
      </p:cxnSp>
      <p:sp>
        <p:nvSpPr>
          <p:cNvPr id="241" name="Google Shape;241;p23"/>
          <p:cNvSpPr txBox="1"/>
          <p:nvPr/>
        </p:nvSpPr>
        <p:spPr>
          <a:xfrm>
            <a:off x="7538675" y="2289150"/>
            <a:ext cx="1117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Gearbox Platform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42" name="Google Shape;242;p23"/>
          <p:cNvCxnSpPr>
            <a:stCxn id="241" idx="1"/>
          </p:cNvCxnSpPr>
          <p:nvPr/>
        </p:nvCxnSpPr>
        <p:spPr>
          <a:xfrm flipH="1">
            <a:off x="7076375" y="2571750"/>
            <a:ext cx="462300" cy="1037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  <a:effectLst>
            <a:outerShdw rotWithShape="0" algn="bl" dir="5400000" dist="19050">
              <a:srgbClr val="000000"/>
            </a:outerShdw>
          </a:effectLst>
        </p:spPr>
      </p:cxnSp>
      <p:sp>
        <p:nvSpPr>
          <p:cNvPr id="243" name="Google Shape;243;p23"/>
          <p:cNvSpPr txBox="1"/>
          <p:nvPr/>
        </p:nvSpPr>
        <p:spPr>
          <a:xfrm>
            <a:off x="2740800" y="4626050"/>
            <a:ext cx="36624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Figure 6 &amp; 7: </a:t>
            </a: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Grabber Assembly CAD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Platform &amp; SP Testing</a:t>
            </a:r>
            <a:endParaRPr/>
          </a:p>
        </p:txBody>
      </p:sp>
      <p:pic>
        <p:nvPicPr>
          <p:cNvPr id="249" name="Google Shape;24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175" y="1193150"/>
            <a:ext cx="2648151" cy="309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4666451" y="1087997"/>
            <a:ext cx="3070449" cy="32593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4"/>
          <p:cNvSpPr txBox="1"/>
          <p:nvPr/>
        </p:nvSpPr>
        <p:spPr>
          <a:xfrm>
            <a:off x="7204500" y="4605750"/>
            <a:ext cx="18441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Salman Alotaibi 12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2" name="Google Shape;252;p24"/>
          <p:cNvSpPr txBox="1"/>
          <p:nvPr/>
        </p:nvSpPr>
        <p:spPr>
          <a:xfrm>
            <a:off x="129225" y="2334825"/>
            <a:ext cx="8529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Solar Panels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53" name="Google Shape;253;p24"/>
          <p:cNvCxnSpPr/>
          <p:nvPr/>
        </p:nvCxnSpPr>
        <p:spPr>
          <a:xfrm flipH="1" rot="10800000">
            <a:off x="723700" y="2067600"/>
            <a:ext cx="749700" cy="474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4" name="Google Shape;254;p24"/>
          <p:cNvSpPr txBox="1"/>
          <p:nvPr/>
        </p:nvSpPr>
        <p:spPr>
          <a:xfrm>
            <a:off x="6065350" y="637550"/>
            <a:ext cx="973500" cy="2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Platform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55" name="Google Shape;255;p24"/>
          <p:cNvCxnSpPr>
            <a:stCxn id="254" idx="2"/>
          </p:cNvCxnSpPr>
          <p:nvPr/>
        </p:nvCxnSpPr>
        <p:spPr>
          <a:xfrm flipH="1">
            <a:off x="6186100" y="904550"/>
            <a:ext cx="366000" cy="654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6" name="Google Shape;256;p24"/>
          <p:cNvSpPr txBox="1"/>
          <p:nvPr/>
        </p:nvSpPr>
        <p:spPr>
          <a:xfrm>
            <a:off x="8220675" y="3910125"/>
            <a:ext cx="6720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Stick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57" name="Google Shape;257;p24"/>
          <p:cNvCxnSpPr/>
          <p:nvPr/>
        </p:nvCxnSpPr>
        <p:spPr>
          <a:xfrm rot="10800000">
            <a:off x="7137300" y="3345875"/>
            <a:ext cx="1199100" cy="517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8" name="Google Shape;258;p24"/>
          <p:cNvSpPr txBox="1"/>
          <p:nvPr/>
        </p:nvSpPr>
        <p:spPr>
          <a:xfrm>
            <a:off x="4307800" y="775400"/>
            <a:ext cx="1551000" cy="2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DC converter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59" name="Google Shape;259;p24"/>
          <p:cNvCxnSpPr>
            <a:stCxn id="258" idx="2"/>
          </p:cNvCxnSpPr>
          <p:nvPr/>
        </p:nvCxnSpPr>
        <p:spPr>
          <a:xfrm flipH="1">
            <a:off x="4971100" y="1042400"/>
            <a:ext cx="112200" cy="31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0" name="Google Shape;260;p24"/>
          <p:cNvSpPr txBox="1"/>
          <p:nvPr/>
        </p:nvSpPr>
        <p:spPr>
          <a:xfrm>
            <a:off x="1210825" y="4451350"/>
            <a:ext cx="23073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Figure 8: Voltage testing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1" name="Google Shape;261;p24"/>
          <p:cNvSpPr txBox="1"/>
          <p:nvPr/>
        </p:nvSpPr>
        <p:spPr>
          <a:xfrm>
            <a:off x="5083300" y="4423000"/>
            <a:ext cx="2054100" cy="2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Figure 9: SP &amp; Platform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5"/>
          <p:cNvSpPr txBox="1"/>
          <p:nvPr>
            <p:ph type="title"/>
          </p:nvPr>
        </p:nvSpPr>
        <p:spPr>
          <a:xfrm>
            <a:off x="4356775" y="43845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Updated Design Picture </a:t>
            </a:r>
            <a:endParaRPr/>
          </a:p>
        </p:txBody>
      </p:sp>
      <p:sp>
        <p:nvSpPr>
          <p:cNvPr id="267" name="Google Shape;267;p25"/>
          <p:cNvSpPr txBox="1"/>
          <p:nvPr/>
        </p:nvSpPr>
        <p:spPr>
          <a:xfrm>
            <a:off x="7114850" y="4626050"/>
            <a:ext cx="19302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Stephen Sauder 13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8" name="Google Shape;2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175" y="438445"/>
            <a:ext cx="3699175" cy="431217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5"/>
          <p:cNvSpPr txBox="1"/>
          <p:nvPr/>
        </p:nvSpPr>
        <p:spPr>
          <a:xfrm>
            <a:off x="809763" y="4750625"/>
            <a:ext cx="30000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Figure 10: Design Picture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 Testing</a:t>
            </a:r>
            <a:endParaRPr/>
          </a:p>
        </p:txBody>
      </p:sp>
      <p:pic>
        <p:nvPicPr>
          <p:cNvPr id="275" name="Google Shape;27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9126" y="1521100"/>
            <a:ext cx="5278027" cy="2863652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6"/>
          <p:cNvSpPr txBox="1"/>
          <p:nvPr/>
        </p:nvSpPr>
        <p:spPr>
          <a:xfrm>
            <a:off x="7409950" y="4626050"/>
            <a:ext cx="16350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Nader Alajmi 14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7" name="Google Shape;277;p26"/>
          <p:cNvSpPr txBox="1"/>
          <p:nvPr/>
        </p:nvSpPr>
        <p:spPr>
          <a:xfrm>
            <a:off x="3418350" y="4482525"/>
            <a:ext cx="23073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Figure 11: Arduino Testing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</p:txBody>
      </p:sp>
      <p:sp>
        <p:nvSpPr>
          <p:cNvPr id="283" name="Google Shape;283;p27"/>
          <p:cNvSpPr txBox="1"/>
          <p:nvPr>
            <p:ph idx="1" type="body"/>
          </p:nvPr>
        </p:nvSpPr>
        <p:spPr>
          <a:xfrm>
            <a:off x="1052550" y="1363175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50"/>
              <a:buFont typeface="Arial"/>
              <a:buNone/>
            </a:pPr>
            <a:r>
              <a:rPr lang="en" sz="2000">
                <a:solidFill>
                  <a:srgbClr val="FFFFFF"/>
                </a:solidFill>
              </a:rPr>
              <a:t>To meet goals, the device is divided into the following: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50"/>
              <a:buFont typeface="Arial"/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Solar panel mounted platform charges batteries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Activating the motor attached to the grabber with a remote control, scoops a ping pong ball from the water into the net storage container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Camera equipped with arduino, takes and saves a photo every minute to an attached SD card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284" name="Google Shape;284;p27"/>
          <p:cNvSpPr txBox="1"/>
          <p:nvPr/>
        </p:nvSpPr>
        <p:spPr>
          <a:xfrm>
            <a:off x="6837225" y="4626050"/>
            <a:ext cx="22077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Mohammad</a:t>
            </a: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Alajmi 15 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</a:t>
            </a:r>
            <a:endParaRPr/>
          </a:p>
        </p:txBody>
      </p:sp>
      <p:sp>
        <p:nvSpPr>
          <p:cNvPr id="290" name="Google Shape;290;p28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Identify ping pong balls in pictures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Navigate to located ping pong ball using software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Connect the grabber motor to the receiver to run it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Install the platform on the boat and a net container </a:t>
            </a:r>
            <a:endParaRPr sz="20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291" name="Google Shape;291;p28"/>
          <p:cNvSpPr txBox="1"/>
          <p:nvPr/>
        </p:nvSpPr>
        <p:spPr>
          <a:xfrm>
            <a:off x="6999275" y="4626050"/>
            <a:ext cx="20457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Stephen Sauder </a:t>
            </a: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16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297" name="Google Shape;297;p29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The final device is </a:t>
            </a:r>
            <a:r>
              <a:rPr lang="en" sz="1800"/>
              <a:t>potentially</a:t>
            </a:r>
            <a:r>
              <a:rPr lang="en" sz="1800"/>
              <a:t> an effective solution to clean up the </a:t>
            </a:r>
            <a:r>
              <a:rPr lang="en" sz="1800"/>
              <a:t>Pacific</a:t>
            </a:r>
            <a:r>
              <a:rPr lang="en" sz="1800"/>
              <a:t> Garbage Patch in a cheap and efficient manner. </a:t>
            </a:r>
            <a:endParaRPr sz="1800"/>
          </a:p>
        </p:txBody>
      </p:sp>
      <p:sp>
        <p:nvSpPr>
          <p:cNvPr id="298" name="Google Shape;298;p29"/>
          <p:cNvSpPr txBox="1"/>
          <p:nvPr/>
        </p:nvSpPr>
        <p:spPr>
          <a:xfrm>
            <a:off x="7089175" y="4626050"/>
            <a:ext cx="19557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Stephen Sauder </a:t>
            </a: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17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Learned</a:t>
            </a:r>
            <a:endParaRPr/>
          </a:p>
        </p:txBody>
      </p:sp>
      <p:sp>
        <p:nvSpPr>
          <p:cNvPr id="304" name="Google Shape;304;p30"/>
          <p:cNvSpPr txBox="1"/>
          <p:nvPr>
            <p:ph idx="1" type="body"/>
          </p:nvPr>
        </p:nvSpPr>
        <p:spPr>
          <a:xfrm>
            <a:off x="1237450" y="1537525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</a:t>
            </a:r>
            <a:r>
              <a:rPr lang="en" sz="1800"/>
              <a:t>he iterative engineering design process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Soldering  solar panels and wires.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Arduino</a:t>
            </a:r>
            <a:endParaRPr sz="18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05" name="Google Shape;305;p30"/>
          <p:cNvSpPr txBox="1"/>
          <p:nvPr/>
        </p:nvSpPr>
        <p:spPr>
          <a:xfrm>
            <a:off x="6784625" y="4643150"/>
            <a:ext cx="2241600" cy="2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Nader Alajmi  18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311" name="Google Shape;311;p31"/>
          <p:cNvSpPr txBox="1"/>
          <p:nvPr>
            <p:ph idx="1" type="body"/>
          </p:nvPr>
        </p:nvSpPr>
        <p:spPr>
          <a:xfrm>
            <a:off x="1297500" y="1116138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NAU								</a:t>
            </a:r>
            <a:r>
              <a:rPr lang="en"/>
              <a:t>Sponsor:  Dr. Trevas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1"/>
          <p:cNvSpPr txBox="1"/>
          <p:nvPr/>
        </p:nvSpPr>
        <p:spPr>
          <a:xfrm>
            <a:off x="6757950" y="4626050"/>
            <a:ext cx="22869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Mohammad Alajmi 19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3" name="Google Shape;31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0613" y="183617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7500" y="1893313"/>
            <a:ext cx="2857500" cy="202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C3</a:t>
            </a:r>
            <a:endParaRPr/>
          </a:p>
        </p:txBody>
      </p:sp>
      <p:sp>
        <p:nvSpPr>
          <p:cNvPr id="140" name="Google Shape;140;p14"/>
          <p:cNvSpPr txBox="1"/>
          <p:nvPr/>
        </p:nvSpPr>
        <p:spPr>
          <a:xfrm>
            <a:off x="7409950" y="4626050"/>
            <a:ext cx="16350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1" name="Google Shape;14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000" y="1551638"/>
            <a:ext cx="1582200" cy="158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7539" y="1551625"/>
            <a:ext cx="1582200" cy="158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3063" y="1556914"/>
            <a:ext cx="1582198" cy="15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09950" y="1556926"/>
            <a:ext cx="1571650" cy="15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80176" y="1556900"/>
            <a:ext cx="1571650" cy="157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4"/>
          <p:cNvSpPr txBox="1"/>
          <p:nvPr/>
        </p:nvSpPr>
        <p:spPr>
          <a:xfrm>
            <a:off x="156500" y="3478650"/>
            <a:ext cx="1635000" cy="11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Jake Goodman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Document Manager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" name="Google Shape;147;p14"/>
          <p:cNvSpPr txBox="1"/>
          <p:nvPr/>
        </p:nvSpPr>
        <p:spPr>
          <a:xfrm>
            <a:off x="1904600" y="3478650"/>
            <a:ext cx="1635000" cy="10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Salman Alotaibi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Web Designer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8" name="Google Shape;148;p14"/>
          <p:cNvSpPr txBox="1"/>
          <p:nvPr/>
        </p:nvSpPr>
        <p:spPr>
          <a:xfrm>
            <a:off x="3762975" y="3478650"/>
            <a:ext cx="15822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Stephen Sauder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Project Manager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" name="Google Shape;149;p14"/>
          <p:cNvSpPr txBox="1"/>
          <p:nvPr/>
        </p:nvSpPr>
        <p:spPr>
          <a:xfrm>
            <a:off x="5486712" y="3478650"/>
            <a:ext cx="16884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Mohammad Alajmi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Budget </a:t>
            </a: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Liaison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0" name="Google Shape;150;p14"/>
          <p:cNvSpPr txBox="1"/>
          <p:nvPr/>
        </p:nvSpPr>
        <p:spPr>
          <a:xfrm>
            <a:off x="7316650" y="3478650"/>
            <a:ext cx="15822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Nader Alajmi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Client Contact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320" name="Google Shape;320;p32"/>
          <p:cNvSpPr txBox="1"/>
          <p:nvPr/>
        </p:nvSpPr>
        <p:spPr>
          <a:xfrm>
            <a:off x="1057900" y="1307850"/>
            <a:ext cx="6639000" cy="3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Ocean Cleanup, “The Ocean Cleanup, </a:t>
            </a:r>
            <a:r>
              <a:rPr i="1"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Ocean Cleanup.</a:t>
            </a: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[Online]. </a:t>
            </a: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Available</a:t>
            </a: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https://www.theoceancleanup.com</a:t>
            </a: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[Accessed: 26-Apr-2019].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G. Wiszniewski, “Clean Our Oceans: The Impact of the Great Pacific Garbage Patch,” Busy Bee Cleaning Service, 09-Apr-2018. [Online]. Available: https://www.bbcleaningservice.com/great-pacific-garbage-patch.html. [Accessed: 20-Apr-2019].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Rice, “World's largest collection of ocean garbage is twice the size of Texas,” </a:t>
            </a:r>
            <a:r>
              <a:rPr i="1"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USA Today</a:t>
            </a: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28-Dec-2018. [Online]. Available: https://www.usatoday.com/story/tech/science/2018/03/22/great-pacific-garbage-patch-grows/446405002/. [Accessed: 24-Apr-2019].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1" name="Google Shape;321;p32"/>
          <p:cNvSpPr txBox="1"/>
          <p:nvPr/>
        </p:nvSpPr>
        <p:spPr>
          <a:xfrm>
            <a:off x="7409950" y="4626050"/>
            <a:ext cx="16350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20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Any Questions? </a:t>
            </a:r>
            <a:endParaRPr/>
          </a:p>
        </p:txBody>
      </p:sp>
      <p:sp>
        <p:nvSpPr>
          <p:cNvPr id="327" name="Google Shape;327;p33"/>
          <p:cNvSpPr txBox="1"/>
          <p:nvPr/>
        </p:nvSpPr>
        <p:spPr>
          <a:xfrm>
            <a:off x="7409950" y="4626050"/>
            <a:ext cx="16350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21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5"/>
          <p:cNvSpPr txBox="1"/>
          <p:nvPr/>
        </p:nvSpPr>
        <p:spPr>
          <a:xfrm>
            <a:off x="1373175" y="373050"/>
            <a:ext cx="59610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Ocean Cleanup Inspiration </a:t>
            </a:r>
            <a:endParaRPr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56;p15"/>
          <p:cNvSpPr txBox="1"/>
          <p:nvPr/>
        </p:nvSpPr>
        <p:spPr>
          <a:xfrm>
            <a:off x="721600" y="1603450"/>
            <a:ext cx="2912400" cy="25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Boyan Slat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2013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Clean o</a:t>
            </a:r>
            <a:r>
              <a:rPr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cean</a:t>
            </a:r>
            <a:r>
              <a:rPr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San </a:t>
            </a:r>
            <a:r>
              <a:rPr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Francisco</a:t>
            </a:r>
            <a:r>
              <a:rPr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Estimated 50% in 5 years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7" name="Google Shape;15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6100" y="1302663"/>
            <a:ext cx="4767330" cy="317857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5"/>
          <p:cNvSpPr txBox="1"/>
          <p:nvPr/>
        </p:nvSpPr>
        <p:spPr>
          <a:xfrm>
            <a:off x="7409950" y="4626050"/>
            <a:ext cx="16350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Nader Alajmi 3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9" name="Google Shape;159;p15"/>
          <p:cNvSpPr txBox="1"/>
          <p:nvPr/>
        </p:nvSpPr>
        <p:spPr>
          <a:xfrm>
            <a:off x="4519725" y="4563950"/>
            <a:ext cx="30000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Figure 1: Boyan Slat Project 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Description</a:t>
            </a:r>
            <a:endParaRPr/>
          </a:p>
        </p:txBody>
      </p:sp>
      <p:sp>
        <p:nvSpPr>
          <p:cNvPr id="165" name="Google Shape;165;p16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Due to trash collecting in the oceans, the team is tasked with creating an autonomous device that can identify, locate, and collect plastic trash. To model a larger scale boat in the ocean, a RC boat will be modified to autonomously collect ping pong balls.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66" name="Google Shape;166;p16"/>
          <p:cNvSpPr txBox="1"/>
          <p:nvPr/>
        </p:nvSpPr>
        <p:spPr>
          <a:xfrm>
            <a:off x="7409950" y="4626050"/>
            <a:ext cx="16350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Nader Alajmi 4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Garbage Patch Background</a:t>
            </a:r>
            <a:endParaRPr/>
          </a:p>
        </p:txBody>
      </p:sp>
      <p:sp>
        <p:nvSpPr>
          <p:cNvPr id="172" name="Google Shape;172;p17"/>
          <p:cNvSpPr txBox="1"/>
          <p:nvPr>
            <p:ph idx="1" type="body"/>
          </p:nvPr>
        </p:nvSpPr>
        <p:spPr>
          <a:xfrm>
            <a:off x="1059075" y="1556200"/>
            <a:ext cx="65937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10 mm up to undecomposed large material</a:t>
            </a:r>
            <a:endParaRPr sz="20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Transfers through the food chain</a:t>
            </a:r>
            <a:endParaRPr sz="20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Floating layer</a:t>
            </a:r>
            <a:endParaRPr sz="20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Spans 1.6 x 10</a:t>
            </a:r>
            <a:r>
              <a:rPr baseline="30000" lang="en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n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km</a:t>
            </a:r>
            <a:r>
              <a:rPr baseline="30000" lang="en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aseline="30000"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</a:pPr>
            <a:r>
              <a:rPr lang="en" sz="2000">
                <a:solidFill>
                  <a:srgbClr val="FFFFFF"/>
                </a:solidFill>
              </a:rPr>
              <a:t>Roughly 2.5 times the size of Texas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7"/>
          <p:cNvSpPr txBox="1"/>
          <p:nvPr/>
        </p:nvSpPr>
        <p:spPr>
          <a:xfrm>
            <a:off x="7409950" y="4626050"/>
            <a:ext cx="16350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Jake Goodman 5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4188" y="1091400"/>
            <a:ext cx="7139774" cy="307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8"/>
          <p:cNvSpPr txBox="1"/>
          <p:nvPr/>
        </p:nvSpPr>
        <p:spPr>
          <a:xfrm>
            <a:off x="7409950" y="4626050"/>
            <a:ext cx="16350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Jake Goodman 6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0" name="Google Shape;180;p18"/>
          <p:cNvSpPr txBox="1"/>
          <p:nvPr/>
        </p:nvSpPr>
        <p:spPr>
          <a:xfrm>
            <a:off x="3276000" y="4243250"/>
            <a:ext cx="25920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Figure 2: Pacific Garbage Patch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</a:t>
            </a:r>
            <a:endParaRPr/>
          </a:p>
        </p:txBody>
      </p:sp>
      <p:sp>
        <p:nvSpPr>
          <p:cNvPr id="186" name="Google Shape;186;p19"/>
          <p:cNvSpPr txBox="1"/>
          <p:nvPr>
            <p:ph idx="1" type="body"/>
          </p:nvPr>
        </p:nvSpPr>
        <p:spPr>
          <a:xfrm>
            <a:off x="777675" y="1307675"/>
            <a:ext cx="3684600" cy="317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Customer Requirements</a:t>
            </a:r>
            <a:endParaRPr sz="18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Does not damage the ecosystem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Autonomous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Solar Powered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Collects 20 ping pong balls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Sensors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Effectiveness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Fast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Waterproof</a:t>
            </a:r>
            <a:endParaRPr sz="1800"/>
          </a:p>
        </p:txBody>
      </p:sp>
      <p:sp>
        <p:nvSpPr>
          <p:cNvPr id="187" name="Google Shape;187;p19"/>
          <p:cNvSpPr txBox="1"/>
          <p:nvPr>
            <p:ph idx="1" type="body"/>
          </p:nvPr>
        </p:nvSpPr>
        <p:spPr>
          <a:xfrm>
            <a:off x="4651800" y="1307850"/>
            <a:ext cx="3684600" cy="317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Engineering Requirements</a:t>
            </a:r>
            <a:endParaRPr sz="18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Under 20kg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90% plastic removal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&lt;50W of power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Speed of  boat &gt;10 m/s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Collect 20 ping pong ball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Lasts 5 years</a:t>
            </a:r>
            <a:endParaRPr sz="1800"/>
          </a:p>
        </p:txBody>
      </p:sp>
      <p:sp>
        <p:nvSpPr>
          <p:cNvPr id="188" name="Google Shape;188;p19"/>
          <p:cNvSpPr txBox="1"/>
          <p:nvPr/>
        </p:nvSpPr>
        <p:spPr>
          <a:xfrm>
            <a:off x="6654475" y="4626050"/>
            <a:ext cx="23904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Mohammad Alajmi 7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Goals</a:t>
            </a:r>
            <a:endParaRPr/>
          </a:p>
        </p:txBody>
      </p:sp>
      <p:sp>
        <p:nvSpPr>
          <p:cNvPr id="194" name="Google Shape;194;p20"/>
          <p:cNvSpPr txBox="1"/>
          <p:nvPr/>
        </p:nvSpPr>
        <p:spPr>
          <a:xfrm>
            <a:off x="1033225" y="1232825"/>
            <a:ext cx="3644700" cy="30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Objectives</a:t>
            </a:r>
            <a:endParaRPr sz="2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Lato"/>
              <a:buChar char="●"/>
            </a:pPr>
            <a:r>
              <a:rPr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Collection</a:t>
            </a:r>
            <a:endParaRPr sz="2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Lato"/>
              <a:buChar char="●"/>
            </a:pPr>
            <a:r>
              <a:rPr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Storage</a:t>
            </a:r>
            <a:endParaRPr sz="2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Lato"/>
              <a:buChar char="●"/>
            </a:pPr>
            <a:r>
              <a:rPr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Continuous Collection</a:t>
            </a:r>
            <a:endParaRPr sz="2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Lato"/>
              <a:buChar char="●"/>
            </a:pPr>
            <a:r>
              <a:rPr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Locating plastic</a:t>
            </a:r>
            <a:endParaRPr sz="2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5" name="Google Shape;195;p20"/>
          <p:cNvSpPr txBox="1"/>
          <p:nvPr/>
        </p:nvSpPr>
        <p:spPr>
          <a:xfrm>
            <a:off x="4055850" y="1232825"/>
            <a:ext cx="4721100" cy="30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Solutions</a:t>
            </a:r>
            <a:endParaRPr sz="2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Lato"/>
              <a:buChar char="●"/>
            </a:pPr>
            <a:r>
              <a:rPr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Motorized scoop in front of device</a:t>
            </a:r>
            <a:endParaRPr sz="2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Lato"/>
              <a:buChar char="●"/>
            </a:pPr>
            <a:r>
              <a:rPr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Net container under platform</a:t>
            </a:r>
            <a:endParaRPr sz="2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Lato"/>
              <a:buChar char="●"/>
            </a:pPr>
            <a:r>
              <a:rPr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Solar Panels </a:t>
            </a:r>
            <a:endParaRPr sz="2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Lato"/>
              <a:buChar char="●"/>
            </a:pPr>
            <a:r>
              <a:rPr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Platform for sufficient exposure</a:t>
            </a:r>
            <a:endParaRPr sz="2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Lato"/>
              <a:buChar char="●"/>
            </a:pPr>
            <a:r>
              <a:rPr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Camera with arduino to take pictures on minute intervals</a:t>
            </a:r>
            <a:endParaRPr sz="2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6" name="Google Shape;196;p20"/>
          <p:cNvSpPr txBox="1"/>
          <p:nvPr/>
        </p:nvSpPr>
        <p:spPr>
          <a:xfrm>
            <a:off x="7409950" y="4626050"/>
            <a:ext cx="16350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Salman Alotaibi 8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Previous Designs</a:t>
            </a:r>
            <a:endParaRPr/>
          </a:p>
        </p:txBody>
      </p:sp>
      <p:pic>
        <p:nvPicPr>
          <p:cNvPr id="202" name="Google Shape;2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8225" y="1810600"/>
            <a:ext cx="3411252" cy="223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1"/>
          <p:cNvSpPr txBox="1"/>
          <p:nvPr/>
        </p:nvSpPr>
        <p:spPr>
          <a:xfrm>
            <a:off x="5323625" y="4205450"/>
            <a:ext cx="1910400" cy="2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Figure 4: Solar cells 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4" name="Google Shape;20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3300" y="1810600"/>
            <a:ext cx="2238925" cy="223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1"/>
          <p:cNvSpPr txBox="1"/>
          <p:nvPr/>
        </p:nvSpPr>
        <p:spPr>
          <a:xfrm>
            <a:off x="1453213" y="4183250"/>
            <a:ext cx="17991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Figure 3: Grabber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06" name="Google Shape;206;p21"/>
          <p:cNvCxnSpPr>
            <a:stCxn id="203" idx="0"/>
          </p:cNvCxnSpPr>
          <p:nvPr/>
        </p:nvCxnSpPr>
        <p:spPr>
          <a:xfrm flipH="1" rot="10800000">
            <a:off x="6278825" y="3461750"/>
            <a:ext cx="253200" cy="743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7" name="Google Shape;207;p21"/>
          <p:cNvSpPr txBox="1"/>
          <p:nvPr/>
        </p:nvSpPr>
        <p:spPr>
          <a:xfrm>
            <a:off x="6276100" y="4626050"/>
            <a:ext cx="27690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Salman and </a:t>
            </a: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Stephen 9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